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8"/>
  </p:notesMasterIdLst>
  <p:sldIdLst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5" r:id="rId27"/>
    <p:sldId id="324" r:id="rId28"/>
    <p:sldId id="326" r:id="rId29"/>
    <p:sldId id="327" r:id="rId30"/>
    <p:sldId id="328" r:id="rId31"/>
    <p:sldId id="330" r:id="rId32"/>
    <p:sldId id="329" r:id="rId33"/>
    <p:sldId id="332" r:id="rId34"/>
    <p:sldId id="333" r:id="rId35"/>
    <p:sldId id="331" r:id="rId36"/>
    <p:sldId id="336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4" end="1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>
      <p:cViewPr varScale="1">
        <p:scale>
          <a:sx n="103" d="100"/>
          <a:sy n="103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1/14/2020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12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F8670-B423-474E-8DEF-CF2EB33E115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54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Different learning environment. But as adults how do we learn best?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13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Write down in flipchart what are the mistakes noticed by participants during the presentation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83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Training criteria: mobile, every opinion is right, </a:t>
            </a:r>
            <a:r>
              <a:rPr kumimoji="0" lang="en-GB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interuption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.....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16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Ask participants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505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a </a:t>
            </a:r>
            <a:r>
              <a:rPr lang="en-GB" dirty="0" err="1" smtClean="0"/>
              <a:t>handout</a:t>
            </a:r>
            <a:r>
              <a:rPr lang="en-GB" dirty="0" smtClean="0"/>
              <a:t> to be </a:t>
            </a:r>
            <a:r>
              <a:rPr lang="en-GB" smtClean="0"/>
              <a:t>distributd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71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 a </a:t>
            </a:r>
            <a:r>
              <a:rPr lang="en-GB" dirty="0" err="1" smtClean="0"/>
              <a:t>handout</a:t>
            </a:r>
            <a:r>
              <a:rPr lang="en-GB" baseline="0" dirty="0" smtClean="0"/>
              <a:t> to be distributed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275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is</a:t>
            </a:r>
            <a:r>
              <a:rPr lang="en-GB" baseline="0" dirty="0" smtClean="0"/>
              <a:t> a </a:t>
            </a:r>
            <a:r>
              <a:rPr lang="en-GB" baseline="0" dirty="0" err="1" smtClean="0"/>
              <a:t>handout</a:t>
            </a:r>
            <a:r>
              <a:rPr lang="en-GB" baseline="0" dirty="0" smtClean="0"/>
              <a:t> to be distributed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725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This is a </a:t>
            </a:r>
            <a:r>
              <a:rPr kumimoji="0" lang="en-GB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handout</a:t>
            </a: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 to be distributed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948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9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29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04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09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179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15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69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189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011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1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4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019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725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065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11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52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25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10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16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88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230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4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934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051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2197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550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66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63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73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2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730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0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73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66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564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71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Threat management for wetland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Training of Trainers</a:t>
            </a:r>
          </a:p>
          <a:p>
            <a:endParaRPr lang="en-US" dirty="0"/>
          </a:p>
          <a:p>
            <a:r>
              <a:rPr lang="en-US" dirty="0" err="1" smtClean="0"/>
              <a:t>Valbona</a:t>
            </a:r>
            <a:r>
              <a:rPr lang="en-US" dirty="0" smtClean="0"/>
              <a:t> </a:t>
            </a:r>
            <a:r>
              <a:rPr lang="en-US" dirty="0" err="1" smtClean="0"/>
              <a:t>Ylli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A5C249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034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2. Past EXPERIENCES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Kids – school lots of space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for data /information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Adults – experience.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Feed into what they already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know. Launch new concepts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758" y="1052736"/>
            <a:ext cx="3923980" cy="261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7734" y="3841445"/>
            <a:ext cx="3929058" cy="258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002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3. PURPOSE driven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Kids to school as they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	are supposed to go.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Adults learn because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-	see the relevance.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to get promoted,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to get more skilful,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related to their job duties,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overcome challenges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	that hinder their wok performance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124744"/>
            <a:ext cx="3357554" cy="22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5715008" y="3576643"/>
            <a:ext cx="3500430" cy="2643182"/>
            <a:chOff x="1785918" y="1647252"/>
            <a:chExt cx="4000528" cy="2791398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1647252"/>
              <a:ext cx="3919557" cy="2791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2643174" y="3000372"/>
              <a:ext cx="31432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We ‘re HIRING!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 rot="19837666">
            <a:off x="6477817" y="3998073"/>
            <a:ext cx="1903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</a:rPr>
              <a:t>NOW</a:t>
            </a:r>
          </a:p>
        </p:txBody>
      </p:sp>
    </p:spTree>
    <p:extLst>
      <p:ext uri="{BB962C8B-B14F-4D97-AF65-F5344CB8AC3E}">
        <p14:creationId xmlns:p14="http://schemas.microsoft.com/office/powerpoint/2010/main" val="4287887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4. READINESS to learn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8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See the value in learning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Are ready even to pay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Can assess the quality and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are more vocal in demanding it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Trainers seen as peers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Training material should be relevant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Trainees should be open and interested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38062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5. Driven by internal MOTIVATION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Kids motivations 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liked by teacher, golden stars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Adults – their own motivation: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-  contextual role play,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how to translate the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 knowledge into real life -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 makes training attractive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500174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6664" y="4157674"/>
            <a:ext cx="3429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18132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6. MISTAKES – valuable teacher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Experiential learning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– group participation and evaluation.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Participate into scenarios (i.e. body language, dress code, voice, message delivery  - confusion, presentation - flipchart), etc.  through such analysis of mistakes they can build experiences and learn much easily.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951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WRITE IN A FLIPCHART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4208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BODY LANGUAGE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93" y="2500306"/>
            <a:ext cx="9174093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00592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DRESS CODE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58908"/>
            <a:ext cx="628649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59833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DRESS CODE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71700"/>
            <a:ext cx="4286300" cy="42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78712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DRESS CODE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594" y="2284384"/>
            <a:ext cx="593281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96050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596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Content of session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73077"/>
            <a:ext cx="8229600" cy="3916363"/>
          </a:xfrm>
        </p:spPr>
        <p:txBody>
          <a:bodyPr/>
          <a:lstStyle/>
          <a:p>
            <a:pPr marL="0" lvl="0" indent="0" algn="ctr">
              <a:buNone/>
            </a:pPr>
            <a:r>
              <a:rPr lang="en-GB" b="1" i="1" dirty="0">
                <a:solidFill>
                  <a:schemeClr val="accent4">
                    <a:lumMod val="75000"/>
                  </a:schemeClr>
                </a:solidFill>
              </a:rPr>
              <a:t>THE CONCEPT, THE CYCLE, PRINCIPLES AND ROLE OF A </a:t>
            </a:r>
            <a:r>
              <a:rPr lang="en-GB" b="1" i="1" dirty="0" smtClean="0">
                <a:solidFill>
                  <a:schemeClr val="accent4">
                    <a:lumMod val="75000"/>
                  </a:schemeClr>
                </a:solidFill>
              </a:rPr>
              <a:t>TRAINER</a:t>
            </a:r>
            <a:endParaRPr lang="en-GB" b="1" i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258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VOICE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5850761" cy="24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3382246"/>
            <a:ext cx="42862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0" y="271462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 CAN’T HEAR YOU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20218" y="5877272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Ohhhh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, </a:t>
            </a:r>
            <a:r>
              <a:rPr kumimoji="0" lang="en-GB" sz="1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Plsssss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. THAT’S TOO LOUD</a:t>
            </a:r>
          </a:p>
        </p:txBody>
      </p:sp>
    </p:spTree>
    <p:extLst>
      <p:ext uri="{BB962C8B-B14F-4D97-AF65-F5344CB8AC3E}">
        <p14:creationId xmlns:p14="http://schemas.microsoft.com/office/powerpoint/2010/main" val="2691374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CONFUSION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504598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77" y="1571612"/>
            <a:ext cx="4595823" cy="33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64618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7. Play an active role in course DESIGN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Develop course content (needs assessment). How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Evaluation of performance (How)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Establish training criteria (opinion on program, setting course general rules, no disturbance with mobile, every thought and opinion should be respected., etc.)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Participants generate the list. Have a pre-prepared list to complete the one that participants generate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66086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2083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Establish training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rules</a:t>
            </a: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214554"/>
            <a:ext cx="76867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Respect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each other. Every opinion is right,</a:t>
            </a:r>
            <a:r>
              <a:rPr kumimoji="0" lang="en-GB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discuss </a:t>
            </a:r>
            <a:r>
              <a:rPr kumimoji="0" lang="en-GB" sz="1800" b="0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it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2. Don’t allow certain people to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dominate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3. Respect time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schedule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4. Switch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mobile phones to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“off” or “silent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”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29794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Evaluation of performance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Oral – during the course and/or end of training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 written evaluation sheet after each session and or at the end of training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3041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1472" y="1500174"/>
            <a:ext cx="7746021" cy="4500594"/>
            <a:chOff x="571472" y="1500174"/>
            <a:chExt cx="7746021" cy="4500594"/>
          </a:xfrm>
        </p:grpSpPr>
        <p:sp>
          <p:nvSpPr>
            <p:cNvPr id="7" name="Oval 6"/>
            <p:cNvSpPr/>
            <p:nvPr/>
          </p:nvSpPr>
          <p:spPr>
            <a:xfrm>
              <a:off x="3214678" y="3000372"/>
              <a:ext cx="2571768" cy="1285884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066" y="2214554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Experience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72198" y="3429000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Reflection and Sharing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14942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Interpreting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57356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Generalizing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1472" y="350043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Applying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71604" y="2071678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Revising and Repeating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28992" y="3286124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Adult Experiential Learning Cycle</a:t>
              </a:r>
            </a:p>
          </p:txBody>
        </p:sp>
        <p:sp>
          <p:nvSpPr>
            <p:cNvPr id="15" name="Curved Down Arrow 14"/>
            <p:cNvSpPr/>
            <p:nvPr/>
          </p:nvSpPr>
          <p:spPr>
            <a:xfrm>
              <a:off x="3214678" y="150017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Curved Down Arrow 15"/>
            <p:cNvSpPr/>
            <p:nvPr/>
          </p:nvSpPr>
          <p:spPr>
            <a:xfrm rot="10800000">
              <a:off x="3214679" y="542926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Curved Down Arrow 16"/>
            <p:cNvSpPr/>
            <p:nvPr/>
          </p:nvSpPr>
          <p:spPr>
            <a:xfrm rot="2523755">
              <a:off x="6783324" y="2519378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Curved Down Arrow 17"/>
            <p:cNvSpPr/>
            <p:nvPr/>
          </p:nvSpPr>
          <p:spPr>
            <a:xfrm rot="8083812">
              <a:off x="6813304" y="4484913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Curved Down Arrow 18"/>
            <p:cNvSpPr/>
            <p:nvPr/>
          </p:nvSpPr>
          <p:spPr>
            <a:xfrm rot="13795799">
              <a:off x="763319" y="4361129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Curved Down Arrow 19"/>
            <p:cNvSpPr/>
            <p:nvPr/>
          </p:nvSpPr>
          <p:spPr>
            <a:xfrm rot="17934812">
              <a:off x="532224" y="2624091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517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TRAINER  - FACILITATOR ROLE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Have you ever been a trainer?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What being a trainer means to you?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Share your experience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0697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TRAINER  - FACILITATOR ROLE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Training Memorable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Understand your audience. -</a:t>
            </a:r>
            <a:r>
              <a:rPr kumimoji="0" lang="en-GB" sz="33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Tailor –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training. Needs assessment helps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Interactive with the audience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</a:t>
            </a:r>
            <a:r>
              <a:rPr kumimoji="0" lang="en-GB" sz="33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keep them interested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3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Build self-esteem </a:t>
            </a:r>
            <a:r>
              <a:rPr kumimoji="0" lang="en-GB" sz="33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– Create  a win-win environment Money for the company </a:t>
            </a:r>
            <a:r>
              <a:rPr kumimoji="0" lang="en-GB" sz="33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+</a:t>
            </a:r>
            <a:r>
              <a:rPr kumimoji="0" lang="en-GB" sz="33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trainees become better in their own lives.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0794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TRAINER  - FACILITATOR ROLE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Training Memorable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Tell stories and real life scenarios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– trigger emotions and enhance memories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engaging techniques-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brainstorming, games, quizzes. Encourage every one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475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TRAINER  - FACILITATOR ROLE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Training Memorable</a:t>
            </a: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learning fun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-Trainees want  to learn practical information. Find the message entertaining.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humour -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Keep enthusiasm at peak levels. Personal, self-deprecating humour -the safest way.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Utilise technology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 video to illustrate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930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457200" y="136055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 smtClean="0"/>
              <a:t>OBJECTIVE</a:t>
            </a:r>
            <a:endParaRPr lang="en-GB" sz="4000" b="1" dirty="0"/>
          </a:p>
        </p:txBody>
      </p:sp>
      <p:sp>
        <p:nvSpPr>
          <p:cNvPr id="7" name="Subtitle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i="1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i="1" dirty="0" smtClean="0"/>
              <a:t>By the end of this session, participants have learned and </a:t>
            </a:r>
            <a:r>
              <a:rPr lang="en-GB" b="1" i="1" dirty="0" smtClean="0">
                <a:solidFill>
                  <a:srgbClr val="FF0000"/>
                </a:solidFill>
              </a:rPr>
              <a:t>practiced</a:t>
            </a:r>
            <a:r>
              <a:rPr lang="en-GB" i="1" dirty="0" smtClean="0"/>
              <a:t> how to become a good trainer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12361966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5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TRAINER  - FACILITATOR ROLE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4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Make Training Memorable</a:t>
            </a: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attractive packaging -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Use materials that are well-packaged and communicate value. Good first impression.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Create an environment conducive for learning – </a:t>
            </a: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room set up to encourage engagement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739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8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Qualities of Effective Trainers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80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Good communicators- s</a:t>
            </a: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peak well, clear thoughts,  engaging  style.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Knowledgeable –</a:t>
            </a: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know topic, understand concepts and know all the details. Can answer questions thoroughly and understandably.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Experienced - </a:t>
            </a: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know what they’re talking about. 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16079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8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Qualities of Effective Trainers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8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Interested in learning-</a:t>
            </a: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recognize the value of learning in their own lives and want to help others learn.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Well-prepared - </a:t>
            </a:r>
            <a:r>
              <a:rPr kumimoji="0" lang="en-GB" sz="7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know their material, objectives, and presentation plan. Check equipment, supplies and materials are in place, operational  and available in the right quantities.</a:t>
            </a:r>
          </a:p>
        </p:txBody>
      </p:sp>
    </p:spTree>
    <p:extLst>
      <p:ext uri="{BB962C8B-B14F-4D97-AF65-F5344CB8AC3E}">
        <p14:creationId xmlns:p14="http://schemas.microsoft.com/office/powerpoint/2010/main" val="21625911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10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Qualities of Effective Trainers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8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Well-organized - </a:t>
            </a:r>
            <a:r>
              <a:rPr kumimoji="0" lang="en-GB" sz="9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handle multiple tasks at once. Know how to manage time and work.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Good with people -</a:t>
            </a:r>
            <a:r>
              <a:rPr kumimoji="0" lang="en-GB" sz="9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personality styles may vary, but they enjoy working with people.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Patient-</a:t>
            </a:r>
            <a:r>
              <a:rPr kumimoji="0" lang="en-GB" sz="9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understand  people learn in different ways and at different paces. </a:t>
            </a:r>
          </a:p>
        </p:txBody>
      </p:sp>
    </p:spTree>
    <p:extLst>
      <p:ext uri="{BB962C8B-B14F-4D97-AF65-F5344CB8AC3E}">
        <p14:creationId xmlns:p14="http://schemas.microsoft.com/office/powerpoint/2010/main" val="776178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10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Qualities of Effective Trainers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8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Open-minded -</a:t>
            </a:r>
            <a:r>
              <a:rPr kumimoji="0" lang="en-GB" sz="9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respect others points of view, don’t assume they know everything, willing to listen to and learn from trainees.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Creative - </a:t>
            </a:r>
            <a:r>
              <a:rPr kumimoji="0" lang="en-GB" sz="9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create an environment that encourages learning and inspires trainees to reach beyond what they already know to explore new ideas and methods.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9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Flexible -</a:t>
            </a:r>
            <a:r>
              <a:rPr kumimoji="0" lang="en-GB" sz="9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able to adjust their training plan to accommodate their audience and still meet all training objectives.</a:t>
            </a:r>
          </a:p>
        </p:txBody>
      </p:sp>
    </p:spTree>
    <p:extLst>
      <p:ext uri="{BB962C8B-B14F-4D97-AF65-F5344CB8AC3E}">
        <p14:creationId xmlns:p14="http://schemas.microsoft.com/office/powerpoint/2010/main" val="2374039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3182"/>
            <a:ext cx="4643438" cy="249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643182"/>
            <a:ext cx="45005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304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7113407"/>
              </p:ext>
            </p:extLst>
          </p:nvPr>
        </p:nvGraphicFramePr>
        <p:xfrm>
          <a:off x="3605213" y="3086100"/>
          <a:ext cx="1931987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Packager Shell Object" showAsIcon="1" r:id="rId3" imgW="1932480" imgH="685440" progId="Package">
                  <p:embed/>
                </p:oleObj>
              </mc:Choice>
              <mc:Fallback>
                <p:oleObj name="Packager Shell Object" showAsIcon="1" r:id="rId3" imgW="1932480" imgH="685440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213" y="3086100"/>
                        <a:ext cx="1931987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416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99240" y="1500968"/>
            <a:ext cx="5715834" cy="5072098"/>
            <a:chOff x="499240" y="1500968"/>
            <a:chExt cx="5715834" cy="5072098"/>
          </a:xfrm>
        </p:grpSpPr>
        <p:sp>
          <p:nvSpPr>
            <p:cNvPr id="7" name="TextBox 6"/>
            <p:cNvSpPr txBox="1"/>
            <p:nvPr/>
          </p:nvSpPr>
          <p:spPr>
            <a:xfrm>
              <a:off x="500034" y="5786454"/>
              <a:ext cx="3500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read - 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10 %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034" y="4857760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hear –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20 %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034" y="4000504"/>
              <a:ext cx="34290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see –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30 % 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034" y="3286124"/>
              <a:ext cx="4714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 see and  hear –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50 % 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0034" y="2428868"/>
              <a:ext cx="3571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discuss –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70 %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0034" y="1643050"/>
              <a:ext cx="45005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What we  experience –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80 % 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>
              <a:off x="-2036015" y="4036223"/>
              <a:ext cx="5072098" cy="15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4" name="Straight Arrow Connector 13"/>
            <p:cNvCxnSpPr/>
            <p:nvPr/>
          </p:nvCxnSpPr>
          <p:spPr>
            <a:xfrm rot="5400000" flipH="1" flipV="1">
              <a:off x="3821901" y="3964785"/>
              <a:ext cx="4500594" cy="285752"/>
            </a:xfrm>
            <a:prstGeom prst="straightConnector1">
              <a:avLst/>
            </a:prstGeom>
            <a:noFill/>
            <a:ln w="1016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51491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8967" y="2678622"/>
            <a:ext cx="6065033" cy="367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51664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b="1" dirty="0" smtClean="0"/>
              <a:t>1 Sense of </a:t>
            </a:r>
            <a:r>
              <a:rPr lang="en-GB" b="1" i="1" dirty="0" smtClean="0"/>
              <a:t>SELF</a:t>
            </a:r>
          </a:p>
          <a:p>
            <a:r>
              <a:rPr lang="en-GB" i="1" dirty="0" smtClean="0"/>
              <a:t>Childhood – model parents</a:t>
            </a:r>
          </a:p>
          <a:p>
            <a:endParaRPr lang="en-GB" i="1" dirty="0" smtClean="0"/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101264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Teenagers- mimic friends and peer groups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b="13911"/>
          <a:stretch>
            <a:fillRect/>
          </a:stretch>
        </p:blipFill>
        <p:spPr bwMode="auto">
          <a:xfrm>
            <a:off x="2267744" y="2449681"/>
            <a:ext cx="6876256" cy="379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5727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Adulthood – our self. Autonomy in learning and having a say in training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5583" y="2639318"/>
            <a:ext cx="5646129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02490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</TotalTime>
  <Words>1113</Words>
  <Application>Microsoft Office PowerPoint</Application>
  <PresentationFormat>Affichage à l'écran (4:3)</PresentationFormat>
  <Paragraphs>229</Paragraphs>
  <Slides>34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34</vt:i4>
      </vt:variant>
    </vt:vector>
  </HeadingPairs>
  <TitlesOfParts>
    <vt:vector size="38" baseType="lpstr">
      <vt:lpstr>1_Office Theme</vt:lpstr>
      <vt:lpstr>2_Office Theme</vt:lpstr>
      <vt:lpstr>3_Office Theme</vt:lpstr>
      <vt:lpstr>Packager Shell Object</vt:lpstr>
      <vt:lpstr>Threat management for wetland</vt:lpstr>
      <vt:lpstr>Content of session</vt:lpstr>
      <vt:lpstr>OBJECTIVE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CP</cp:lastModifiedBy>
  <cp:revision>36</cp:revision>
  <dcterms:created xsi:type="dcterms:W3CDTF">2019-07-18T19:19:51Z</dcterms:created>
  <dcterms:modified xsi:type="dcterms:W3CDTF">2020-01-14T14:11:09Z</dcterms:modified>
</cp:coreProperties>
</file>